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84"/>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890"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CBF149-2385-4D6C-8873-C6DEE09693F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F864C02-1B68-48D6-B462-D478C68EF94A}">
      <dgm:prSet phldrT="[Text]"/>
      <dgm:spPr/>
      <dgm:t>
        <a:bodyPr/>
        <a:lstStyle/>
        <a:p>
          <a:r>
            <a:rPr lang="en-US" dirty="0" smtClean="0"/>
            <a:t>Producer</a:t>
          </a:r>
          <a:endParaRPr lang="en-US" dirty="0"/>
        </a:p>
      </dgm:t>
    </dgm:pt>
    <dgm:pt modelId="{4A758E9D-7011-4480-A30B-3C8C74F38606}" type="parTrans" cxnId="{05FEA25E-D4B2-4DC1-B0E2-438BE0535828}">
      <dgm:prSet/>
      <dgm:spPr/>
      <dgm:t>
        <a:bodyPr/>
        <a:lstStyle/>
        <a:p>
          <a:endParaRPr lang="en-US"/>
        </a:p>
      </dgm:t>
    </dgm:pt>
    <dgm:pt modelId="{3FAF4F53-F638-4502-9842-C9D1B48542EB}" type="sibTrans" cxnId="{05FEA25E-D4B2-4DC1-B0E2-438BE0535828}">
      <dgm:prSet/>
      <dgm:spPr>
        <a:ln w="50800"/>
      </dgm:spPr>
      <dgm:t>
        <a:bodyPr/>
        <a:lstStyle/>
        <a:p>
          <a:endParaRPr lang="en-US"/>
        </a:p>
      </dgm:t>
    </dgm:pt>
    <dgm:pt modelId="{26790133-FCEA-456B-9A19-4635A1E58F67}">
      <dgm:prSet phldrT="[Text]"/>
      <dgm:spPr/>
      <dgm:t>
        <a:bodyPr/>
        <a:lstStyle/>
        <a:p>
          <a:r>
            <a:rPr lang="en-US" dirty="0" smtClean="0"/>
            <a:t>Consumer</a:t>
          </a:r>
          <a:endParaRPr lang="en-US" dirty="0"/>
        </a:p>
      </dgm:t>
    </dgm:pt>
    <dgm:pt modelId="{AD28E1A3-373F-4396-878F-DDF48FF0DEAB}" type="parTrans" cxnId="{82E2103B-7044-4081-AB10-C2D8F17F7A19}">
      <dgm:prSet/>
      <dgm:spPr/>
      <dgm:t>
        <a:bodyPr/>
        <a:lstStyle/>
        <a:p>
          <a:endParaRPr lang="en-US"/>
        </a:p>
      </dgm:t>
    </dgm:pt>
    <dgm:pt modelId="{F2E25D66-57DF-446B-B5FC-C512B2C0B0DA}" type="sibTrans" cxnId="{82E2103B-7044-4081-AB10-C2D8F17F7A19}">
      <dgm:prSet/>
      <dgm:spPr>
        <a:ln w="50800"/>
      </dgm:spPr>
      <dgm:t>
        <a:bodyPr/>
        <a:lstStyle/>
        <a:p>
          <a:endParaRPr lang="en-US"/>
        </a:p>
      </dgm:t>
    </dgm:pt>
    <dgm:pt modelId="{07A6FA73-DE3F-490D-8D81-CAC83FAD570C}" type="pres">
      <dgm:prSet presAssocID="{8FCBF149-2385-4D6C-8873-C6DEE09693FD}" presName="cycle" presStyleCnt="0">
        <dgm:presLayoutVars>
          <dgm:dir/>
          <dgm:resizeHandles val="exact"/>
        </dgm:presLayoutVars>
      </dgm:prSet>
      <dgm:spPr/>
      <dgm:t>
        <a:bodyPr/>
        <a:lstStyle/>
        <a:p>
          <a:endParaRPr lang="en-US"/>
        </a:p>
      </dgm:t>
    </dgm:pt>
    <dgm:pt modelId="{63F07427-CE60-4A70-A693-3DEF20DAC3D0}" type="pres">
      <dgm:prSet presAssocID="{7F864C02-1B68-48D6-B462-D478C68EF94A}" presName="node" presStyleLbl="node1" presStyleIdx="0" presStyleCnt="2">
        <dgm:presLayoutVars>
          <dgm:bulletEnabled val="1"/>
        </dgm:presLayoutVars>
      </dgm:prSet>
      <dgm:spPr/>
      <dgm:t>
        <a:bodyPr/>
        <a:lstStyle/>
        <a:p>
          <a:endParaRPr lang="en-US"/>
        </a:p>
      </dgm:t>
    </dgm:pt>
    <dgm:pt modelId="{9405ADD4-B594-448A-B86A-B303294C3432}" type="pres">
      <dgm:prSet presAssocID="{7F864C02-1B68-48D6-B462-D478C68EF94A}" presName="spNode" presStyleCnt="0"/>
      <dgm:spPr/>
    </dgm:pt>
    <dgm:pt modelId="{DD0CA58F-EA47-4A33-94B0-BC2DA46B83D4}" type="pres">
      <dgm:prSet presAssocID="{3FAF4F53-F638-4502-9842-C9D1B48542EB}" presName="sibTrans" presStyleLbl="sibTrans1D1" presStyleIdx="0" presStyleCnt="2"/>
      <dgm:spPr/>
      <dgm:t>
        <a:bodyPr/>
        <a:lstStyle/>
        <a:p>
          <a:endParaRPr lang="en-US"/>
        </a:p>
      </dgm:t>
    </dgm:pt>
    <dgm:pt modelId="{B362CAFC-5B18-42CB-8F31-81DC6376F602}" type="pres">
      <dgm:prSet presAssocID="{26790133-FCEA-456B-9A19-4635A1E58F67}" presName="node" presStyleLbl="node1" presStyleIdx="1" presStyleCnt="2">
        <dgm:presLayoutVars>
          <dgm:bulletEnabled val="1"/>
        </dgm:presLayoutVars>
      </dgm:prSet>
      <dgm:spPr/>
      <dgm:t>
        <a:bodyPr/>
        <a:lstStyle/>
        <a:p>
          <a:endParaRPr lang="en-US"/>
        </a:p>
      </dgm:t>
    </dgm:pt>
    <dgm:pt modelId="{C49B57AA-AC90-49E8-A7A3-224650BCEBC2}" type="pres">
      <dgm:prSet presAssocID="{26790133-FCEA-456B-9A19-4635A1E58F67}" presName="spNode" presStyleCnt="0"/>
      <dgm:spPr/>
    </dgm:pt>
    <dgm:pt modelId="{DD02B1BA-0368-4AE4-9DDB-22890EE1C7D4}" type="pres">
      <dgm:prSet presAssocID="{F2E25D66-57DF-446B-B5FC-C512B2C0B0DA}" presName="sibTrans" presStyleLbl="sibTrans1D1" presStyleIdx="1" presStyleCnt="2"/>
      <dgm:spPr/>
      <dgm:t>
        <a:bodyPr/>
        <a:lstStyle/>
        <a:p>
          <a:endParaRPr lang="en-US"/>
        </a:p>
      </dgm:t>
    </dgm:pt>
  </dgm:ptLst>
  <dgm:cxnLst>
    <dgm:cxn modelId="{A8B79A5F-1340-4496-95E8-321DE8B4BED1}" type="presOf" srcId="{F2E25D66-57DF-446B-B5FC-C512B2C0B0DA}" destId="{DD02B1BA-0368-4AE4-9DDB-22890EE1C7D4}" srcOrd="0" destOrd="0" presId="urn:microsoft.com/office/officeart/2005/8/layout/cycle5"/>
    <dgm:cxn modelId="{A2D216E8-9D5B-46FD-946E-6268FA9C1FDA}" type="presOf" srcId="{7F864C02-1B68-48D6-B462-D478C68EF94A}" destId="{63F07427-CE60-4A70-A693-3DEF20DAC3D0}" srcOrd="0" destOrd="0" presId="urn:microsoft.com/office/officeart/2005/8/layout/cycle5"/>
    <dgm:cxn modelId="{F9D16C4A-9130-449F-9AFD-582DC9FFEA92}" type="presOf" srcId="{3FAF4F53-F638-4502-9842-C9D1B48542EB}" destId="{DD0CA58F-EA47-4A33-94B0-BC2DA46B83D4}" srcOrd="0" destOrd="0" presId="urn:microsoft.com/office/officeart/2005/8/layout/cycle5"/>
    <dgm:cxn modelId="{05FEA25E-D4B2-4DC1-B0E2-438BE0535828}" srcId="{8FCBF149-2385-4D6C-8873-C6DEE09693FD}" destId="{7F864C02-1B68-48D6-B462-D478C68EF94A}" srcOrd="0" destOrd="0" parTransId="{4A758E9D-7011-4480-A30B-3C8C74F38606}" sibTransId="{3FAF4F53-F638-4502-9842-C9D1B48542EB}"/>
    <dgm:cxn modelId="{82E2103B-7044-4081-AB10-C2D8F17F7A19}" srcId="{8FCBF149-2385-4D6C-8873-C6DEE09693FD}" destId="{26790133-FCEA-456B-9A19-4635A1E58F67}" srcOrd="1" destOrd="0" parTransId="{AD28E1A3-373F-4396-878F-DDF48FF0DEAB}" sibTransId="{F2E25D66-57DF-446B-B5FC-C512B2C0B0DA}"/>
    <dgm:cxn modelId="{EE17339C-49DB-4B4A-9548-1C68384F65EF}" type="presOf" srcId="{26790133-FCEA-456B-9A19-4635A1E58F67}" destId="{B362CAFC-5B18-42CB-8F31-81DC6376F602}" srcOrd="0" destOrd="0" presId="urn:microsoft.com/office/officeart/2005/8/layout/cycle5"/>
    <dgm:cxn modelId="{35AD4D43-E874-461B-8F8E-77394BC63EBF}" type="presOf" srcId="{8FCBF149-2385-4D6C-8873-C6DEE09693FD}" destId="{07A6FA73-DE3F-490D-8D81-CAC83FAD570C}" srcOrd="0" destOrd="0" presId="urn:microsoft.com/office/officeart/2005/8/layout/cycle5"/>
    <dgm:cxn modelId="{517108C0-DFCB-4B9D-B120-B8D72929209A}" type="presParOf" srcId="{07A6FA73-DE3F-490D-8D81-CAC83FAD570C}" destId="{63F07427-CE60-4A70-A693-3DEF20DAC3D0}" srcOrd="0" destOrd="0" presId="urn:microsoft.com/office/officeart/2005/8/layout/cycle5"/>
    <dgm:cxn modelId="{F4876728-EAA0-43D8-8319-496C48245531}" type="presParOf" srcId="{07A6FA73-DE3F-490D-8D81-CAC83FAD570C}" destId="{9405ADD4-B594-448A-B86A-B303294C3432}" srcOrd="1" destOrd="0" presId="urn:microsoft.com/office/officeart/2005/8/layout/cycle5"/>
    <dgm:cxn modelId="{883A5ABC-353C-4F94-8C70-B1E587C13C27}" type="presParOf" srcId="{07A6FA73-DE3F-490D-8D81-CAC83FAD570C}" destId="{DD0CA58F-EA47-4A33-94B0-BC2DA46B83D4}" srcOrd="2" destOrd="0" presId="urn:microsoft.com/office/officeart/2005/8/layout/cycle5"/>
    <dgm:cxn modelId="{A2317395-7862-4BEB-A480-8B17EDA78561}" type="presParOf" srcId="{07A6FA73-DE3F-490D-8D81-CAC83FAD570C}" destId="{B362CAFC-5B18-42CB-8F31-81DC6376F602}" srcOrd="3" destOrd="0" presId="urn:microsoft.com/office/officeart/2005/8/layout/cycle5"/>
    <dgm:cxn modelId="{FE904150-C947-4E1A-94F4-B51445BFAD24}" type="presParOf" srcId="{07A6FA73-DE3F-490D-8D81-CAC83FAD570C}" destId="{C49B57AA-AC90-49E8-A7A3-224650BCEBC2}" srcOrd="4" destOrd="0" presId="urn:microsoft.com/office/officeart/2005/8/layout/cycle5"/>
    <dgm:cxn modelId="{7ED23973-4ABC-43B5-B49C-F9877F861CC8}" type="presParOf" srcId="{07A6FA73-DE3F-490D-8D81-CAC83FAD570C}" destId="{DD02B1BA-0368-4AE4-9DDB-22890EE1C7D4}" srcOrd="5"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CBF149-2385-4D6C-8873-C6DEE09693F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F864C02-1B68-48D6-B462-D478C68EF94A}">
      <dgm:prSet phldrT="[Text]"/>
      <dgm:spPr/>
      <dgm:t>
        <a:bodyPr/>
        <a:lstStyle/>
        <a:p>
          <a:r>
            <a:rPr lang="en-US" dirty="0" smtClean="0"/>
            <a:t>Producer</a:t>
          </a:r>
          <a:endParaRPr lang="en-US" dirty="0"/>
        </a:p>
      </dgm:t>
    </dgm:pt>
    <dgm:pt modelId="{4A758E9D-7011-4480-A30B-3C8C74F38606}" type="parTrans" cxnId="{05FEA25E-D4B2-4DC1-B0E2-438BE0535828}">
      <dgm:prSet/>
      <dgm:spPr/>
      <dgm:t>
        <a:bodyPr/>
        <a:lstStyle/>
        <a:p>
          <a:endParaRPr lang="en-US"/>
        </a:p>
      </dgm:t>
    </dgm:pt>
    <dgm:pt modelId="{3FAF4F53-F638-4502-9842-C9D1B48542EB}" type="sibTrans" cxnId="{05FEA25E-D4B2-4DC1-B0E2-438BE0535828}">
      <dgm:prSet/>
      <dgm:spPr>
        <a:ln w="50800"/>
      </dgm:spPr>
      <dgm:t>
        <a:bodyPr/>
        <a:lstStyle/>
        <a:p>
          <a:endParaRPr lang="en-US"/>
        </a:p>
      </dgm:t>
    </dgm:pt>
    <dgm:pt modelId="{26790133-FCEA-456B-9A19-4635A1E58F67}">
      <dgm:prSet phldrT="[Text]"/>
      <dgm:spPr/>
      <dgm:t>
        <a:bodyPr/>
        <a:lstStyle/>
        <a:p>
          <a:r>
            <a:rPr lang="en-US" dirty="0" smtClean="0"/>
            <a:t>Consumer</a:t>
          </a:r>
          <a:endParaRPr lang="en-US" dirty="0"/>
        </a:p>
      </dgm:t>
    </dgm:pt>
    <dgm:pt modelId="{AD28E1A3-373F-4396-878F-DDF48FF0DEAB}" type="parTrans" cxnId="{82E2103B-7044-4081-AB10-C2D8F17F7A19}">
      <dgm:prSet/>
      <dgm:spPr/>
      <dgm:t>
        <a:bodyPr/>
        <a:lstStyle/>
        <a:p>
          <a:endParaRPr lang="en-US"/>
        </a:p>
      </dgm:t>
    </dgm:pt>
    <dgm:pt modelId="{F2E25D66-57DF-446B-B5FC-C512B2C0B0DA}" type="sibTrans" cxnId="{82E2103B-7044-4081-AB10-C2D8F17F7A19}">
      <dgm:prSet/>
      <dgm:spPr>
        <a:ln w="50800"/>
      </dgm:spPr>
      <dgm:t>
        <a:bodyPr/>
        <a:lstStyle/>
        <a:p>
          <a:endParaRPr lang="en-US"/>
        </a:p>
      </dgm:t>
    </dgm:pt>
    <dgm:pt modelId="{07A6FA73-DE3F-490D-8D81-CAC83FAD570C}" type="pres">
      <dgm:prSet presAssocID="{8FCBF149-2385-4D6C-8873-C6DEE09693FD}" presName="cycle" presStyleCnt="0">
        <dgm:presLayoutVars>
          <dgm:dir/>
          <dgm:resizeHandles val="exact"/>
        </dgm:presLayoutVars>
      </dgm:prSet>
      <dgm:spPr/>
      <dgm:t>
        <a:bodyPr/>
        <a:lstStyle/>
        <a:p>
          <a:endParaRPr lang="en-US"/>
        </a:p>
      </dgm:t>
    </dgm:pt>
    <dgm:pt modelId="{63F07427-CE60-4A70-A693-3DEF20DAC3D0}" type="pres">
      <dgm:prSet presAssocID="{7F864C02-1B68-48D6-B462-D478C68EF94A}" presName="node" presStyleLbl="node1" presStyleIdx="0" presStyleCnt="2">
        <dgm:presLayoutVars>
          <dgm:bulletEnabled val="1"/>
        </dgm:presLayoutVars>
      </dgm:prSet>
      <dgm:spPr/>
      <dgm:t>
        <a:bodyPr/>
        <a:lstStyle/>
        <a:p>
          <a:endParaRPr lang="en-US"/>
        </a:p>
      </dgm:t>
    </dgm:pt>
    <dgm:pt modelId="{9405ADD4-B594-448A-B86A-B303294C3432}" type="pres">
      <dgm:prSet presAssocID="{7F864C02-1B68-48D6-B462-D478C68EF94A}" presName="spNode" presStyleCnt="0"/>
      <dgm:spPr/>
    </dgm:pt>
    <dgm:pt modelId="{DD0CA58F-EA47-4A33-94B0-BC2DA46B83D4}" type="pres">
      <dgm:prSet presAssocID="{3FAF4F53-F638-4502-9842-C9D1B48542EB}" presName="sibTrans" presStyleLbl="sibTrans1D1" presStyleIdx="0" presStyleCnt="2"/>
      <dgm:spPr/>
      <dgm:t>
        <a:bodyPr/>
        <a:lstStyle/>
        <a:p>
          <a:endParaRPr lang="en-US"/>
        </a:p>
      </dgm:t>
    </dgm:pt>
    <dgm:pt modelId="{B362CAFC-5B18-42CB-8F31-81DC6376F602}" type="pres">
      <dgm:prSet presAssocID="{26790133-FCEA-456B-9A19-4635A1E58F67}" presName="node" presStyleLbl="node1" presStyleIdx="1" presStyleCnt="2">
        <dgm:presLayoutVars>
          <dgm:bulletEnabled val="1"/>
        </dgm:presLayoutVars>
      </dgm:prSet>
      <dgm:spPr/>
      <dgm:t>
        <a:bodyPr/>
        <a:lstStyle/>
        <a:p>
          <a:endParaRPr lang="en-US"/>
        </a:p>
      </dgm:t>
    </dgm:pt>
    <dgm:pt modelId="{C49B57AA-AC90-49E8-A7A3-224650BCEBC2}" type="pres">
      <dgm:prSet presAssocID="{26790133-FCEA-456B-9A19-4635A1E58F67}" presName="spNode" presStyleCnt="0"/>
      <dgm:spPr/>
    </dgm:pt>
    <dgm:pt modelId="{DD02B1BA-0368-4AE4-9DDB-22890EE1C7D4}" type="pres">
      <dgm:prSet presAssocID="{F2E25D66-57DF-446B-B5FC-C512B2C0B0DA}" presName="sibTrans" presStyleLbl="sibTrans1D1" presStyleIdx="1" presStyleCnt="2"/>
      <dgm:spPr/>
      <dgm:t>
        <a:bodyPr/>
        <a:lstStyle/>
        <a:p>
          <a:endParaRPr lang="en-US"/>
        </a:p>
      </dgm:t>
    </dgm:pt>
  </dgm:ptLst>
  <dgm:cxnLst>
    <dgm:cxn modelId="{0CC8166F-C62F-450F-B0BF-2DC1D41866CA}" type="presOf" srcId="{3FAF4F53-F638-4502-9842-C9D1B48542EB}" destId="{DD0CA58F-EA47-4A33-94B0-BC2DA46B83D4}" srcOrd="0" destOrd="0" presId="urn:microsoft.com/office/officeart/2005/8/layout/cycle5"/>
    <dgm:cxn modelId="{58109000-D0FE-475E-99CE-4A2B43BCB529}" type="presOf" srcId="{7F864C02-1B68-48D6-B462-D478C68EF94A}" destId="{63F07427-CE60-4A70-A693-3DEF20DAC3D0}" srcOrd="0" destOrd="0" presId="urn:microsoft.com/office/officeart/2005/8/layout/cycle5"/>
    <dgm:cxn modelId="{05FEA25E-D4B2-4DC1-B0E2-438BE0535828}" srcId="{8FCBF149-2385-4D6C-8873-C6DEE09693FD}" destId="{7F864C02-1B68-48D6-B462-D478C68EF94A}" srcOrd="0" destOrd="0" parTransId="{4A758E9D-7011-4480-A30B-3C8C74F38606}" sibTransId="{3FAF4F53-F638-4502-9842-C9D1B48542EB}"/>
    <dgm:cxn modelId="{DE0350ED-D4BC-4593-AFED-0F95B88BEBE3}" type="presOf" srcId="{8FCBF149-2385-4D6C-8873-C6DEE09693FD}" destId="{07A6FA73-DE3F-490D-8D81-CAC83FAD570C}" srcOrd="0" destOrd="0" presId="urn:microsoft.com/office/officeart/2005/8/layout/cycle5"/>
    <dgm:cxn modelId="{0D6B191E-361E-48D1-B3CB-D99FF8FCFFC2}" type="presOf" srcId="{F2E25D66-57DF-446B-B5FC-C512B2C0B0DA}" destId="{DD02B1BA-0368-4AE4-9DDB-22890EE1C7D4}" srcOrd="0" destOrd="0" presId="urn:microsoft.com/office/officeart/2005/8/layout/cycle5"/>
    <dgm:cxn modelId="{82E2103B-7044-4081-AB10-C2D8F17F7A19}" srcId="{8FCBF149-2385-4D6C-8873-C6DEE09693FD}" destId="{26790133-FCEA-456B-9A19-4635A1E58F67}" srcOrd="1" destOrd="0" parTransId="{AD28E1A3-373F-4396-878F-DDF48FF0DEAB}" sibTransId="{F2E25D66-57DF-446B-B5FC-C512B2C0B0DA}"/>
    <dgm:cxn modelId="{10C15CF4-A31A-4782-9632-119AFB0208D8}" type="presOf" srcId="{26790133-FCEA-456B-9A19-4635A1E58F67}" destId="{B362CAFC-5B18-42CB-8F31-81DC6376F602}" srcOrd="0" destOrd="0" presId="urn:microsoft.com/office/officeart/2005/8/layout/cycle5"/>
    <dgm:cxn modelId="{F69BB57A-8A7F-4531-8D20-5CA4FBB30101}" type="presParOf" srcId="{07A6FA73-DE3F-490D-8D81-CAC83FAD570C}" destId="{63F07427-CE60-4A70-A693-3DEF20DAC3D0}" srcOrd="0" destOrd="0" presId="urn:microsoft.com/office/officeart/2005/8/layout/cycle5"/>
    <dgm:cxn modelId="{3087C384-8259-4D47-B375-DFE0A0EB628E}" type="presParOf" srcId="{07A6FA73-DE3F-490D-8D81-CAC83FAD570C}" destId="{9405ADD4-B594-448A-B86A-B303294C3432}" srcOrd="1" destOrd="0" presId="urn:microsoft.com/office/officeart/2005/8/layout/cycle5"/>
    <dgm:cxn modelId="{3B509B86-3BC2-4E93-98A0-29C4D8CCBF4F}" type="presParOf" srcId="{07A6FA73-DE3F-490D-8D81-CAC83FAD570C}" destId="{DD0CA58F-EA47-4A33-94B0-BC2DA46B83D4}" srcOrd="2" destOrd="0" presId="urn:microsoft.com/office/officeart/2005/8/layout/cycle5"/>
    <dgm:cxn modelId="{AA1C8080-3196-4806-BB05-C92DB56B57FF}" type="presParOf" srcId="{07A6FA73-DE3F-490D-8D81-CAC83FAD570C}" destId="{B362CAFC-5B18-42CB-8F31-81DC6376F602}" srcOrd="3" destOrd="0" presId="urn:microsoft.com/office/officeart/2005/8/layout/cycle5"/>
    <dgm:cxn modelId="{8DB7B7C2-390C-4B9B-925A-EC6F57122011}" type="presParOf" srcId="{07A6FA73-DE3F-490D-8D81-CAC83FAD570C}" destId="{C49B57AA-AC90-49E8-A7A3-224650BCEBC2}" srcOrd="4" destOrd="0" presId="urn:microsoft.com/office/officeart/2005/8/layout/cycle5"/>
    <dgm:cxn modelId="{8512465F-362F-47C8-85ED-898AC75C2399}" type="presParOf" srcId="{07A6FA73-DE3F-490D-8D81-CAC83FAD570C}" destId="{DD02B1BA-0368-4AE4-9DDB-22890EE1C7D4}" srcOrd="5"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CBF149-2385-4D6C-8873-C6DEE09693F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F864C02-1B68-48D6-B462-D478C68EF94A}">
      <dgm:prSet phldrT="[Text]"/>
      <dgm:spPr/>
      <dgm:t>
        <a:bodyPr/>
        <a:lstStyle/>
        <a:p>
          <a:r>
            <a:rPr lang="en-US" dirty="0" smtClean="0"/>
            <a:t>Producer</a:t>
          </a:r>
          <a:endParaRPr lang="en-US" dirty="0"/>
        </a:p>
      </dgm:t>
    </dgm:pt>
    <dgm:pt modelId="{4A758E9D-7011-4480-A30B-3C8C74F38606}" type="parTrans" cxnId="{05FEA25E-D4B2-4DC1-B0E2-438BE0535828}">
      <dgm:prSet/>
      <dgm:spPr/>
      <dgm:t>
        <a:bodyPr/>
        <a:lstStyle/>
        <a:p>
          <a:endParaRPr lang="en-US"/>
        </a:p>
      </dgm:t>
    </dgm:pt>
    <dgm:pt modelId="{3FAF4F53-F638-4502-9842-C9D1B48542EB}" type="sibTrans" cxnId="{05FEA25E-D4B2-4DC1-B0E2-438BE0535828}">
      <dgm:prSet/>
      <dgm:spPr>
        <a:ln w="50800"/>
      </dgm:spPr>
      <dgm:t>
        <a:bodyPr/>
        <a:lstStyle/>
        <a:p>
          <a:endParaRPr lang="en-US"/>
        </a:p>
      </dgm:t>
    </dgm:pt>
    <dgm:pt modelId="{26790133-FCEA-456B-9A19-4635A1E58F67}">
      <dgm:prSet phldrT="[Text]"/>
      <dgm:spPr/>
      <dgm:t>
        <a:bodyPr/>
        <a:lstStyle/>
        <a:p>
          <a:r>
            <a:rPr lang="en-US" dirty="0" smtClean="0"/>
            <a:t>Consumer</a:t>
          </a:r>
          <a:endParaRPr lang="en-US" dirty="0"/>
        </a:p>
      </dgm:t>
    </dgm:pt>
    <dgm:pt modelId="{AD28E1A3-373F-4396-878F-DDF48FF0DEAB}" type="parTrans" cxnId="{82E2103B-7044-4081-AB10-C2D8F17F7A19}">
      <dgm:prSet/>
      <dgm:spPr/>
      <dgm:t>
        <a:bodyPr/>
        <a:lstStyle/>
        <a:p>
          <a:endParaRPr lang="en-US"/>
        </a:p>
      </dgm:t>
    </dgm:pt>
    <dgm:pt modelId="{F2E25D66-57DF-446B-B5FC-C512B2C0B0DA}" type="sibTrans" cxnId="{82E2103B-7044-4081-AB10-C2D8F17F7A19}">
      <dgm:prSet/>
      <dgm:spPr>
        <a:ln w="50800"/>
      </dgm:spPr>
      <dgm:t>
        <a:bodyPr/>
        <a:lstStyle/>
        <a:p>
          <a:endParaRPr lang="en-US"/>
        </a:p>
      </dgm:t>
    </dgm:pt>
    <dgm:pt modelId="{07A6FA73-DE3F-490D-8D81-CAC83FAD570C}" type="pres">
      <dgm:prSet presAssocID="{8FCBF149-2385-4D6C-8873-C6DEE09693FD}" presName="cycle" presStyleCnt="0">
        <dgm:presLayoutVars>
          <dgm:dir/>
          <dgm:resizeHandles val="exact"/>
        </dgm:presLayoutVars>
      </dgm:prSet>
      <dgm:spPr/>
      <dgm:t>
        <a:bodyPr/>
        <a:lstStyle/>
        <a:p>
          <a:endParaRPr lang="en-US"/>
        </a:p>
      </dgm:t>
    </dgm:pt>
    <dgm:pt modelId="{63F07427-CE60-4A70-A693-3DEF20DAC3D0}" type="pres">
      <dgm:prSet presAssocID="{7F864C02-1B68-48D6-B462-D478C68EF94A}" presName="node" presStyleLbl="node1" presStyleIdx="0" presStyleCnt="2">
        <dgm:presLayoutVars>
          <dgm:bulletEnabled val="1"/>
        </dgm:presLayoutVars>
      </dgm:prSet>
      <dgm:spPr/>
      <dgm:t>
        <a:bodyPr/>
        <a:lstStyle/>
        <a:p>
          <a:endParaRPr lang="en-US"/>
        </a:p>
      </dgm:t>
    </dgm:pt>
    <dgm:pt modelId="{9405ADD4-B594-448A-B86A-B303294C3432}" type="pres">
      <dgm:prSet presAssocID="{7F864C02-1B68-48D6-B462-D478C68EF94A}" presName="spNode" presStyleCnt="0"/>
      <dgm:spPr/>
    </dgm:pt>
    <dgm:pt modelId="{DD0CA58F-EA47-4A33-94B0-BC2DA46B83D4}" type="pres">
      <dgm:prSet presAssocID="{3FAF4F53-F638-4502-9842-C9D1B48542EB}" presName="sibTrans" presStyleLbl="sibTrans1D1" presStyleIdx="0" presStyleCnt="2"/>
      <dgm:spPr/>
      <dgm:t>
        <a:bodyPr/>
        <a:lstStyle/>
        <a:p>
          <a:endParaRPr lang="en-US"/>
        </a:p>
      </dgm:t>
    </dgm:pt>
    <dgm:pt modelId="{B362CAFC-5B18-42CB-8F31-81DC6376F602}" type="pres">
      <dgm:prSet presAssocID="{26790133-FCEA-456B-9A19-4635A1E58F67}" presName="node" presStyleLbl="node1" presStyleIdx="1" presStyleCnt="2">
        <dgm:presLayoutVars>
          <dgm:bulletEnabled val="1"/>
        </dgm:presLayoutVars>
      </dgm:prSet>
      <dgm:spPr/>
      <dgm:t>
        <a:bodyPr/>
        <a:lstStyle/>
        <a:p>
          <a:endParaRPr lang="en-US"/>
        </a:p>
      </dgm:t>
    </dgm:pt>
    <dgm:pt modelId="{C49B57AA-AC90-49E8-A7A3-224650BCEBC2}" type="pres">
      <dgm:prSet presAssocID="{26790133-FCEA-456B-9A19-4635A1E58F67}" presName="spNode" presStyleCnt="0"/>
      <dgm:spPr/>
    </dgm:pt>
    <dgm:pt modelId="{DD02B1BA-0368-4AE4-9DDB-22890EE1C7D4}" type="pres">
      <dgm:prSet presAssocID="{F2E25D66-57DF-446B-B5FC-C512B2C0B0DA}" presName="sibTrans" presStyleLbl="sibTrans1D1" presStyleIdx="1" presStyleCnt="2"/>
      <dgm:spPr/>
      <dgm:t>
        <a:bodyPr/>
        <a:lstStyle/>
        <a:p>
          <a:endParaRPr lang="en-US"/>
        </a:p>
      </dgm:t>
    </dgm:pt>
  </dgm:ptLst>
  <dgm:cxnLst>
    <dgm:cxn modelId="{2356F550-B20A-4E16-A98E-01EAB00D21A5}" type="presOf" srcId="{F2E25D66-57DF-446B-B5FC-C512B2C0B0DA}" destId="{DD02B1BA-0368-4AE4-9DDB-22890EE1C7D4}" srcOrd="0" destOrd="0" presId="urn:microsoft.com/office/officeart/2005/8/layout/cycle5"/>
    <dgm:cxn modelId="{CC6B750E-9560-4F84-BF78-271D5D1C5777}" type="presOf" srcId="{7F864C02-1B68-48D6-B462-D478C68EF94A}" destId="{63F07427-CE60-4A70-A693-3DEF20DAC3D0}" srcOrd="0" destOrd="0" presId="urn:microsoft.com/office/officeart/2005/8/layout/cycle5"/>
    <dgm:cxn modelId="{4A7CB4DC-9ED8-4F8D-8B56-28B9AA1D2241}" type="presOf" srcId="{8FCBF149-2385-4D6C-8873-C6DEE09693FD}" destId="{07A6FA73-DE3F-490D-8D81-CAC83FAD570C}" srcOrd="0" destOrd="0" presId="urn:microsoft.com/office/officeart/2005/8/layout/cycle5"/>
    <dgm:cxn modelId="{54F26EF8-417D-4977-80D5-7E5E73B06379}" type="presOf" srcId="{3FAF4F53-F638-4502-9842-C9D1B48542EB}" destId="{DD0CA58F-EA47-4A33-94B0-BC2DA46B83D4}" srcOrd="0" destOrd="0" presId="urn:microsoft.com/office/officeart/2005/8/layout/cycle5"/>
    <dgm:cxn modelId="{05FEA25E-D4B2-4DC1-B0E2-438BE0535828}" srcId="{8FCBF149-2385-4D6C-8873-C6DEE09693FD}" destId="{7F864C02-1B68-48D6-B462-D478C68EF94A}" srcOrd="0" destOrd="0" parTransId="{4A758E9D-7011-4480-A30B-3C8C74F38606}" sibTransId="{3FAF4F53-F638-4502-9842-C9D1B48542EB}"/>
    <dgm:cxn modelId="{13B63600-9112-4E1A-A4E6-6512FD4B58BA}" type="presOf" srcId="{26790133-FCEA-456B-9A19-4635A1E58F67}" destId="{B362CAFC-5B18-42CB-8F31-81DC6376F602}" srcOrd="0" destOrd="0" presId="urn:microsoft.com/office/officeart/2005/8/layout/cycle5"/>
    <dgm:cxn modelId="{82E2103B-7044-4081-AB10-C2D8F17F7A19}" srcId="{8FCBF149-2385-4D6C-8873-C6DEE09693FD}" destId="{26790133-FCEA-456B-9A19-4635A1E58F67}" srcOrd="1" destOrd="0" parTransId="{AD28E1A3-373F-4396-878F-DDF48FF0DEAB}" sibTransId="{F2E25D66-57DF-446B-B5FC-C512B2C0B0DA}"/>
    <dgm:cxn modelId="{7750A02D-46D0-4499-B3F4-637DCCC05501}" type="presParOf" srcId="{07A6FA73-DE3F-490D-8D81-CAC83FAD570C}" destId="{63F07427-CE60-4A70-A693-3DEF20DAC3D0}" srcOrd="0" destOrd="0" presId="urn:microsoft.com/office/officeart/2005/8/layout/cycle5"/>
    <dgm:cxn modelId="{AA0BA2AC-A360-4494-A582-6709C53A0B80}" type="presParOf" srcId="{07A6FA73-DE3F-490D-8D81-CAC83FAD570C}" destId="{9405ADD4-B594-448A-B86A-B303294C3432}" srcOrd="1" destOrd="0" presId="urn:microsoft.com/office/officeart/2005/8/layout/cycle5"/>
    <dgm:cxn modelId="{57E974CA-BB49-47BB-BDFD-4C5FE8327CF2}" type="presParOf" srcId="{07A6FA73-DE3F-490D-8D81-CAC83FAD570C}" destId="{DD0CA58F-EA47-4A33-94B0-BC2DA46B83D4}" srcOrd="2" destOrd="0" presId="urn:microsoft.com/office/officeart/2005/8/layout/cycle5"/>
    <dgm:cxn modelId="{8AB66EC0-BD23-442F-B795-7336B29AD088}" type="presParOf" srcId="{07A6FA73-DE3F-490D-8D81-CAC83FAD570C}" destId="{B362CAFC-5B18-42CB-8F31-81DC6376F602}" srcOrd="3" destOrd="0" presId="urn:microsoft.com/office/officeart/2005/8/layout/cycle5"/>
    <dgm:cxn modelId="{C2E710C1-82D2-4A8B-BED1-10D53CE99B7A}" type="presParOf" srcId="{07A6FA73-DE3F-490D-8D81-CAC83FAD570C}" destId="{C49B57AA-AC90-49E8-A7A3-224650BCEBC2}" srcOrd="4" destOrd="0" presId="urn:microsoft.com/office/officeart/2005/8/layout/cycle5"/>
    <dgm:cxn modelId="{CE578D3E-EE67-443A-8A2D-0E4211A349E8}" type="presParOf" srcId="{07A6FA73-DE3F-490D-8D81-CAC83FAD570C}" destId="{DD02B1BA-0368-4AE4-9DDB-22890EE1C7D4}" srcOrd="5"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F07427-CE60-4A70-A693-3DEF20DAC3D0}">
      <dsp:nvSpPr>
        <dsp:cNvPr id="0" name=""/>
        <dsp:cNvSpPr/>
      </dsp:nvSpPr>
      <dsp:spPr>
        <a:xfrm>
          <a:off x="1371" y="1090736"/>
          <a:ext cx="2896195" cy="18825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Producer</a:t>
          </a:r>
          <a:endParaRPr lang="en-US" sz="4400" kern="1200" dirty="0"/>
        </a:p>
      </dsp:txBody>
      <dsp:txXfrm>
        <a:off x="1371" y="1090736"/>
        <a:ext cx="2896195" cy="1882526"/>
      </dsp:txXfrm>
    </dsp:sp>
    <dsp:sp modelId="{DD0CA58F-EA47-4A33-94B0-BC2DA46B83D4}">
      <dsp:nvSpPr>
        <dsp:cNvPr id="0" name=""/>
        <dsp:cNvSpPr/>
      </dsp:nvSpPr>
      <dsp:spPr>
        <a:xfrm>
          <a:off x="1449468" y="433468"/>
          <a:ext cx="3197062" cy="3197062"/>
        </a:xfrm>
        <a:custGeom>
          <a:avLst/>
          <a:gdLst/>
          <a:ahLst/>
          <a:cxnLst/>
          <a:rect l="0" t="0" r="0" b="0"/>
          <a:pathLst>
            <a:path>
              <a:moveTo>
                <a:pt x="672484" y="295557"/>
              </a:moveTo>
              <a:arcTo wR="1598531" hR="1598531" stAng="14075875" swAng="4248249"/>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B362CAFC-5B18-42CB-8F31-81DC6376F602}">
      <dsp:nvSpPr>
        <dsp:cNvPr id="0" name=""/>
        <dsp:cNvSpPr/>
      </dsp:nvSpPr>
      <dsp:spPr>
        <a:xfrm>
          <a:off x="3198433" y="1090736"/>
          <a:ext cx="2896195" cy="18825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Consumer</a:t>
          </a:r>
          <a:endParaRPr lang="en-US" sz="4400" kern="1200" dirty="0"/>
        </a:p>
      </dsp:txBody>
      <dsp:txXfrm>
        <a:off x="3198433" y="1090736"/>
        <a:ext cx="2896195" cy="1882526"/>
      </dsp:txXfrm>
    </dsp:sp>
    <dsp:sp modelId="{DD02B1BA-0368-4AE4-9DDB-22890EE1C7D4}">
      <dsp:nvSpPr>
        <dsp:cNvPr id="0" name=""/>
        <dsp:cNvSpPr/>
      </dsp:nvSpPr>
      <dsp:spPr>
        <a:xfrm>
          <a:off x="1449468" y="433468"/>
          <a:ext cx="3197062" cy="3197062"/>
        </a:xfrm>
        <a:custGeom>
          <a:avLst/>
          <a:gdLst/>
          <a:ahLst/>
          <a:cxnLst/>
          <a:rect l="0" t="0" r="0" b="0"/>
          <a:pathLst>
            <a:path>
              <a:moveTo>
                <a:pt x="2524577" y="2901504"/>
              </a:moveTo>
              <a:arcTo wR="1598531" hR="1598531" stAng="3275875" swAng="4248249"/>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F07427-CE60-4A70-A693-3DEF20DAC3D0}">
      <dsp:nvSpPr>
        <dsp:cNvPr id="0" name=""/>
        <dsp:cNvSpPr/>
      </dsp:nvSpPr>
      <dsp:spPr>
        <a:xfrm>
          <a:off x="1371" y="1090736"/>
          <a:ext cx="2896195" cy="18825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Producer</a:t>
          </a:r>
          <a:endParaRPr lang="en-US" sz="4400" kern="1200" dirty="0"/>
        </a:p>
      </dsp:txBody>
      <dsp:txXfrm>
        <a:off x="1371" y="1090736"/>
        <a:ext cx="2896195" cy="1882526"/>
      </dsp:txXfrm>
    </dsp:sp>
    <dsp:sp modelId="{DD0CA58F-EA47-4A33-94B0-BC2DA46B83D4}">
      <dsp:nvSpPr>
        <dsp:cNvPr id="0" name=""/>
        <dsp:cNvSpPr/>
      </dsp:nvSpPr>
      <dsp:spPr>
        <a:xfrm>
          <a:off x="1449468" y="433468"/>
          <a:ext cx="3197062" cy="3197062"/>
        </a:xfrm>
        <a:custGeom>
          <a:avLst/>
          <a:gdLst/>
          <a:ahLst/>
          <a:cxnLst/>
          <a:rect l="0" t="0" r="0" b="0"/>
          <a:pathLst>
            <a:path>
              <a:moveTo>
                <a:pt x="672484" y="295557"/>
              </a:moveTo>
              <a:arcTo wR="1598531" hR="1598531" stAng="14075875" swAng="4248249"/>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B362CAFC-5B18-42CB-8F31-81DC6376F602}">
      <dsp:nvSpPr>
        <dsp:cNvPr id="0" name=""/>
        <dsp:cNvSpPr/>
      </dsp:nvSpPr>
      <dsp:spPr>
        <a:xfrm>
          <a:off x="3198433" y="1090736"/>
          <a:ext cx="2896195" cy="18825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Consumer</a:t>
          </a:r>
          <a:endParaRPr lang="en-US" sz="4400" kern="1200" dirty="0"/>
        </a:p>
      </dsp:txBody>
      <dsp:txXfrm>
        <a:off x="3198433" y="1090736"/>
        <a:ext cx="2896195" cy="1882526"/>
      </dsp:txXfrm>
    </dsp:sp>
    <dsp:sp modelId="{DD02B1BA-0368-4AE4-9DDB-22890EE1C7D4}">
      <dsp:nvSpPr>
        <dsp:cNvPr id="0" name=""/>
        <dsp:cNvSpPr/>
      </dsp:nvSpPr>
      <dsp:spPr>
        <a:xfrm>
          <a:off x="1449468" y="433468"/>
          <a:ext cx="3197062" cy="3197062"/>
        </a:xfrm>
        <a:custGeom>
          <a:avLst/>
          <a:gdLst/>
          <a:ahLst/>
          <a:cxnLst/>
          <a:rect l="0" t="0" r="0" b="0"/>
          <a:pathLst>
            <a:path>
              <a:moveTo>
                <a:pt x="2524577" y="2901504"/>
              </a:moveTo>
              <a:arcTo wR="1598531" hR="1598531" stAng="3275875" swAng="4248249"/>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F07427-CE60-4A70-A693-3DEF20DAC3D0}">
      <dsp:nvSpPr>
        <dsp:cNvPr id="0" name=""/>
        <dsp:cNvSpPr/>
      </dsp:nvSpPr>
      <dsp:spPr>
        <a:xfrm>
          <a:off x="1371" y="1090736"/>
          <a:ext cx="2896195" cy="18825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Producer</a:t>
          </a:r>
          <a:endParaRPr lang="en-US" sz="4400" kern="1200" dirty="0"/>
        </a:p>
      </dsp:txBody>
      <dsp:txXfrm>
        <a:off x="1371" y="1090736"/>
        <a:ext cx="2896195" cy="1882526"/>
      </dsp:txXfrm>
    </dsp:sp>
    <dsp:sp modelId="{DD0CA58F-EA47-4A33-94B0-BC2DA46B83D4}">
      <dsp:nvSpPr>
        <dsp:cNvPr id="0" name=""/>
        <dsp:cNvSpPr/>
      </dsp:nvSpPr>
      <dsp:spPr>
        <a:xfrm>
          <a:off x="1449468" y="433468"/>
          <a:ext cx="3197062" cy="3197062"/>
        </a:xfrm>
        <a:custGeom>
          <a:avLst/>
          <a:gdLst/>
          <a:ahLst/>
          <a:cxnLst/>
          <a:rect l="0" t="0" r="0" b="0"/>
          <a:pathLst>
            <a:path>
              <a:moveTo>
                <a:pt x="672484" y="295557"/>
              </a:moveTo>
              <a:arcTo wR="1598531" hR="1598531" stAng="14075875" swAng="4248249"/>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B362CAFC-5B18-42CB-8F31-81DC6376F602}">
      <dsp:nvSpPr>
        <dsp:cNvPr id="0" name=""/>
        <dsp:cNvSpPr/>
      </dsp:nvSpPr>
      <dsp:spPr>
        <a:xfrm>
          <a:off x="3198433" y="1090736"/>
          <a:ext cx="2896195" cy="18825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Consumer</a:t>
          </a:r>
          <a:endParaRPr lang="en-US" sz="4400" kern="1200" dirty="0"/>
        </a:p>
      </dsp:txBody>
      <dsp:txXfrm>
        <a:off x="3198433" y="1090736"/>
        <a:ext cx="2896195" cy="1882526"/>
      </dsp:txXfrm>
    </dsp:sp>
    <dsp:sp modelId="{DD02B1BA-0368-4AE4-9DDB-22890EE1C7D4}">
      <dsp:nvSpPr>
        <dsp:cNvPr id="0" name=""/>
        <dsp:cNvSpPr/>
      </dsp:nvSpPr>
      <dsp:spPr>
        <a:xfrm>
          <a:off x="1449468" y="433468"/>
          <a:ext cx="3197062" cy="3197062"/>
        </a:xfrm>
        <a:custGeom>
          <a:avLst/>
          <a:gdLst/>
          <a:ahLst/>
          <a:cxnLst/>
          <a:rect l="0" t="0" r="0" b="0"/>
          <a:pathLst>
            <a:path>
              <a:moveTo>
                <a:pt x="2524577" y="2901504"/>
              </a:moveTo>
              <a:arcTo wR="1598531" hR="1598531" stAng="3275875" swAng="4248249"/>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9A62308-3C56-49FC-89F5-D585CEB3DF21}" type="datetimeFigureOut">
              <a:rPr lang="en-US" smtClean="0"/>
              <a:pPr/>
              <a:t>5/5/2010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AEE02BA-2C06-45C2-85FF-EC810CF4C02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96BB9E8-F727-4289-B275-1D54FD97E1BA}" type="datetimeFigureOut">
              <a:rPr lang="en-US" smtClean="0"/>
              <a:t>5/5/2010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5E9D48A-D0D4-49E9-826C-85045FA27B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Efficiency_%28economics%29"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en.wikipedia.org/wiki/Market" TargetMode="External"/><Relationship Id="rId4" Type="http://schemas.openxmlformats.org/officeDocument/2006/relationships/hyperlink" Target="http://en.wikipedia.org/wiki/Goods_and_service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market is not an ideal or recommended way to deliver health services, but it is a system with a rapid feedback loop.  To provide health services  through a market, consumers would have to have good information to make decisions, there would need an equitable distribution of income, and there would have to be competition on the part of producers to hold down costs.  </a:t>
            </a:r>
          </a:p>
          <a:p>
            <a:endParaRPr lang="en-US" dirty="0"/>
          </a:p>
          <a:p>
            <a:r>
              <a:rPr lang="en-US" dirty="0" smtClean="0"/>
              <a:t>Markets do show how consumers influence producers with their consumption choices.  If consumers decide not to purchase a product or service, the impact on producers is virtually instantaneous. </a:t>
            </a:r>
            <a:endParaRPr lang="en-US" dirty="0"/>
          </a:p>
        </p:txBody>
      </p:sp>
      <p:sp>
        <p:nvSpPr>
          <p:cNvPr id="4" name="Slide Number Placeholder 3"/>
          <p:cNvSpPr>
            <a:spLocks noGrp="1"/>
          </p:cNvSpPr>
          <p:nvPr>
            <p:ph type="sldNum" sz="quarter" idx="10"/>
          </p:nvPr>
        </p:nvSpPr>
        <p:spPr/>
        <p:txBody>
          <a:bodyPr/>
          <a:lstStyle/>
          <a:p>
            <a:fld id="{15E9D48A-D0D4-49E9-826C-85045FA27BF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M</a:t>
            </a:r>
            <a:r>
              <a:rPr lang="en-US" b="1" dirty="0" smtClean="0"/>
              <a:t>arket failure</a:t>
            </a:r>
            <a:r>
              <a:rPr lang="en-US" dirty="0" smtClean="0"/>
              <a:t> occurs when </a:t>
            </a:r>
            <a:r>
              <a:rPr lang="en-US" u="none" dirty="0" smtClean="0">
                <a:solidFill>
                  <a:schemeClr val="tx1"/>
                </a:solidFill>
              </a:rPr>
              <a:t>there is an </a:t>
            </a:r>
            <a:r>
              <a:rPr lang="en-US" u="none" dirty="0" smtClean="0">
                <a:solidFill>
                  <a:schemeClr val="tx1"/>
                </a:solidFill>
                <a:hlinkClick r:id="rId3" tooltip="Efficiency (economics)"/>
              </a:rPr>
              <a:t>inefficient</a:t>
            </a:r>
            <a:r>
              <a:rPr lang="en-US" u="none" dirty="0" smtClean="0">
                <a:solidFill>
                  <a:schemeClr val="tx1"/>
                </a:solidFill>
              </a:rPr>
              <a:t> allocation of </a:t>
            </a:r>
            <a:r>
              <a:rPr lang="en-US" u="none" dirty="0" smtClean="0">
                <a:solidFill>
                  <a:schemeClr val="tx1"/>
                </a:solidFill>
                <a:hlinkClick r:id="rId4" tooltip="Goods and services"/>
              </a:rPr>
              <a:t>goods and services</a:t>
            </a:r>
            <a:r>
              <a:rPr lang="en-US" u="none" dirty="0" smtClean="0">
                <a:solidFill>
                  <a:schemeClr val="tx1"/>
                </a:solidFill>
              </a:rPr>
              <a:t> in a </a:t>
            </a:r>
            <a:r>
              <a:rPr lang="en-US" u="none" dirty="0" smtClean="0">
                <a:solidFill>
                  <a:schemeClr val="tx1"/>
                </a:solidFill>
                <a:hlinkClick r:id="rId5" tooltip="Market"/>
              </a:rPr>
              <a:t>market</a:t>
            </a:r>
            <a:r>
              <a:rPr lang="en-US" dirty="0" smtClean="0"/>
              <a:t>.  In the case of health services or global health, this would occur when consumers are too poor to consume health services, thereby having no influence over producers.    Public sector and charitable organizations sometimes step in when there are market failures,</a:t>
            </a:r>
            <a:r>
              <a:rPr lang="en-US" baseline="0" dirty="0" smtClean="0"/>
              <a:t> but most poor people are not reached by private or public services.</a:t>
            </a:r>
            <a:endParaRPr lang="en-US" dirty="0"/>
          </a:p>
        </p:txBody>
      </p:sp>
      <p:sp>
        <p:nvSpPr>
          <p:cNvPr id="4" name="Slide Number Placeholder 3"/>
          <p:cNvSpPr>
            <a:spLocks noGrp="1"/>
          </p:cNvSpPr>
          <p:nvPr>
            <p:ph type="sldNum" sz="quarter" idx="10"/>
          </p:nvPr>
        </p:nvSpPr>
        <p:spPr/>
        <p:txBody>
          <a:bodyPr/>
          <a:lstStyle/>
          <a:p>
            <a:fld id="{15E9D48A-D0D4-49E9-826C-85045FA27BF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be smart about the services we provide in global health, we need to ensure there is some sort of feedback loop.  There are many approaches to doing this, but smart development and health practitioners will focus on ensuring this feedback.</a:t>
            </a:r>
            <a:endParaRPr lang="en-US" dirty="0"/>
          </a:p>
        </p:txBody>
      </p:sp>
      <p:sp>
        <p:nvSpPr>
          <p:cNvPr id="4" name="Slide Number Placeholder 3"/>
          <p:cNvSpPr>
            <a:spLocks noGrp="1"/>
          </p:cNvSpPr>
          <p:nvPr>
            <p:ph type="sldNum" sz="quarter" idx="10"/>
          </p:nvPr>
        </p:nvSpPr>
        <p:spPr/>
        <p:txBody>
          <a:bodyPr/>
          <a:lstStyle/>
          <a:p>
            <a:fld id="{15E9D48A-D0D4-49E9-826C-85045FA27BF5}"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552508-DAC0-4A77-B6C6-55DD81FD529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52508-DAC0-4A77-B6C6-55DD81FD529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52508-DAC0-4A77-B6C6-55DD81FD529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52508-DAC0-4A77-B6C6-55DD81FD529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52508-DAC0-4A77-B6C6-55DD81FD529E}"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552508-DAC0-4A77-B6C6-55DD81FD529E}"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552508-DAC0-4A77-B6C6-55DD81FD529E}" type="datetimeFigureOut">
              <a:rPr lang="en-US" smtClean="0"/>
              <a:pPr/>
              <a:t>5/5/2010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52508-DAC0-4A77-B6C6-55DD81FD529E}" type="datetimeFigureOut">
              <a:rPr lang="en-US" smtClean="0"/>
              <a:pPr/>
              <a:t>5/5/2010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52508-DAC0-4A77-B6C6-55DD81FD529E}" type="datetimeFigureOut">
              <a:rPr lang="en-US" smtClean="0"/>
              <a:pPr/>
              <a:t>5/5/2010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52508-DAC0-4A77-B6C6-55DD81FD529E}"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52508-DAC0-4A77-B6C6-55DD81FD529E}"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8B63-9C12-43D8-AD83-995FD79C5E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52508-DAC0-4A77-B6C6-55DD81FD529E}" type="datetimeFigureOut">
              <a:rPr lang="en-US" smtClean="0"/>
              <a:pPr/>
              <a:t>5/5/2010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08B63-9C12-43D8-AD83-995FD79C5E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Feedback Mechanisms</a:t>
            </a:r>
            <a:endParaRPr lang="en-US" dirty="0"/>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Failure</a:t>
            </a:r>
            <a:endParaRPr lang="en-US" dirty="0"/>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ultiply 5"/>
          <p:cNvSpPr/>
          <p:nvPr/>
        </p:nvSpPr>
        <p:spPr>
          <a:xfrm>
            <a:off x="4191000" y="1447800"/>
            <a:ext cx="838200" cy="8382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ultiply 6"/>
          <p:cNvSpPr/>
          <p:nvPr/>
        </p:nvSpPr>
        <p:spPr>
          <a:xfrm>
            <a:off x="4191000" y="4572000"/>
            <a:ext cx="838200" cy="8382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Assistance (or any public sector service delivery)</a:t>
            </a:r>
            <a:endParaRPr lang="en-US" dirty="0"/>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ultiply 5"/>
          <p:cNvSpPr/>
          <p:nvPr/>
        </p:nvSpPr>
        <p:spPr>
          <a:xfrm>
            <a:off x="4191000" y="4572000"/>
            <a:ext cx="838200" cy="8382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5486400"/>
            <a:ext cx="7848600" cy="923330"/>
          </a:xfrm>
          <a:prstGeom prst="rect">
            <a:avLst/>
          </a:prstGeom>
          <a:noFill/>
        </p:spPr>
        <p:txBody>
          <a:bodyPr wrap="square" rtlCol="0">
            <a:spAutoFit/>
          </a:bodyPr>
          <a:lstStyle/>
          <a:p>
            <a:r>
              <a:rPr lang="en-US" dirty="0" smtClean="0"/>
              <a:t>Additional Attention Needed to Ensure What We’re Producing Meets Real Needs – commonly called participation or demand driven development</a:t>
            </a:r>
            <a:r>
              <a:rPr lang="en-US" smtClean="0"/>
              <a:t>. </a:t>
            </a:r>
            <a:r>
              <a:rPr lang="en-US" smtClean="0"/>
              <a:t>It’s </a:t>
            </a:r>
            <a:r>
              <a:rPr lang="en-US" dirty="0" smtClean="0"/>
              <a:t>amazing how often this is ignored.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272</Words>
  <Application>Microsoft Office PowerPoint</Application>
  <PresentationFormat>On-screen Show (4:3)</PresentationFormat>
  <Paragraphs>18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Market Feedback Mechanisms</vt:lpstr>
      <vt:lpstr>Market Failure</vt:lpstr>
      <vt:lpstr>Development Assistance (or any public sector service delivery)</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Feedback Mechanisms</dc:title>
  <dc:creator>leepyne</dc:creator>
  <cp:lastModifiedBy>leepyne</cp:lastModifiedBy>
  <cp:revision>4</cp:revision>
  <dcterms:created xsi:type="dcterms:W3CDTF">2010-05-03T18:00:34Z</dcterms:created>
  <dcterms:modified xsi:type="dcterms:W3CDTF">2010-05-05T21:35:34Z</dcterms:modified>
</cp:coreProperties>
</file>